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5" r:id="rId2"/>
    <p:sldId id="267" r:id="rId3"/>
    <p:sldId id="271" r:id="rId4"/>
    <p:sldId id="278" r:id="rId5"/>
    <p:sldId id="317" r:id="rId6"/>
    <p:sldId id="316" r:id="rId7"/>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D1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90" autoAdjust="0"/>
    <p:restoredTop sz="96395" autoAdjust="0"/>
  </p:normalViewPr>
  <p:slideViewPr>
    <p:cSldViewPr snapToGrid="0">
      <p:cViewPr varScale="1">
        <p:scale>
          <a:sx n="70" d="100"/>
          <a:sy n="70" d="100"/>
        </p:scale>
        <p:origin x="66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MX"/>
          </a:p>
        </p:txBody>
      </p:sp>
      <p:sp>
        <p:nvSpPr>
          <p:cNvPr id="4" name="Marcador de fecha 3"/>
          <p:cNvSpPr>
            <a:spLocks noGrp="1"/>
          </p:cNvSpPr>
          <p:nvPr>
            <p:ph type="dt" sz="half" idx="10"/>
          </p:nvPr>
        </p:nvSpPr>
        <p:spPr/>
        <p:txBody>
          <a:bodyPr/>
          <a:lstStyle/>
          <a:p>
            <a:fld id="{FAD21308-9E68-4787-9D1C-956E56CE32F5}" type="datetimeFigureOut">
              <a:rPr lang="es-MX" smtClean="0"/>
              <a:t>15/11/2019</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D7BABF08-F66F-4FB8-9D36-962CEB0D766F}" type="slidenum">
              <a:rPr lang="es-MX" smtClean="0"/>
              <a:t>‹Nº›</a:t>
            </a:fld>
            <a:endParaRPr lang="es-MX"/>
          </a:p>
        </p:txBody>
      </p:sp>
    </p:spTree>
    <p:extLst>
      <p:ext uri="{BB962C8B-B14F-4D97-AF65-F5344CB8AC3E}">
        <p14:creationId xmlns:p14="http://schemas.microsoft.com/office/powerpoint/2010/main" val="1893879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FAD21308-9E68-4787-9D1C-956E56CE32F5}" type="datetimeFigureOut">
              <a:rPr lang="es-MX" smtClean="0"/>
              <a:t>15/11/2019</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D7BABF08-F66F-4FB8-9D36-962CEB0D766F}" type="slidenum">
              <a:rPr lang="es-MX" smtClean="0"/>
              <a:t>‹Nº›</a:t>
            </a:fld>
            <a:endParaRPr lang="es-MX"/>
          </a:p>
        </p:txBody>
      </p:sp>
    </p:spTree>
    <p:extLst>
      <p:ext uri="{BB962C8B-B14F-4D97-AF65-F5344CB8AC3E}">
        <p14:creationId xmlns:p14="http://schemas.microsoft.com/office/powerpoint/2010/main" val="3655875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FAD21308-9E68-4787-9D1C-956E56CE32F5}" type="datetimeFigureOut">
              <a:rPr lang="es-MX" smtClean="0"/>
              <a:t>15/11/2019</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D7BABF08-F66F-4FB8-9D36-962CEB0D766F}" type="slidenum">
              <a:rPr lang="es-MX" smtClean="0"/>
              <a:t>‹Nº›</a:t>
            </a:fld>
            <a:endParaRPr lang="es-MX"/>
          </a:p>
        </p:txBody>
      </p:sp>
    </p:spTree>
    <p:extLst>
      <p:ext uri="{BB962C8B-B14F-4D97-AF65-F5344CB8AC3E}">
        <p14:creationId xmlns:p14="http://schemas.microsoft.com/office/powerpoint/2010/main" val="1129448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FAD21308-9E68-4787-9D1C-956E56CE32F5}" type="datetimeFigureOut">
              <a:rPr lang="es-MX" smtClean="0"/>
              <a:t>15/11/2019</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D7BABF08-F66F-4FB8-9D36-962CEB0D766F}" type="slidenum">
              <a:rPr lang="es-MX" smtClean="0"/>
              <a:t>‹Nº›</a:t>
            </a:fld>
            <a:endParaRPr lang="es-MX"/>
          </a:p>
        </p:txBody>
      </p:sp>
    </p:spTree>
    <p:extLst>
      <p:ext uri="{BB962C8B-B14F-4D97-AF65-F5344CB8AC3E}">
        <p14:creationId xmlns:p14="http://schemas.microsoft.com/office/powerpoint/2010/main" val="2293321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FAD21308-9E68-4787-9D1C-956E56CE32F5}" type="datetimeFigureOut">
              <a:rPr lang="es-MX" smtClean="0"/>
              <a:t>15/11/2019</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D7BABF08-F66F-4FB8-9D36-962CEB0D766F}" type="slidenum">
              <a:rPr lang="es-MX" smtClean="0"/>
              <a:t>‹Nº›</a:t>
            </a:fld>
            <a:endParaRPr lang="es-MX"/>
          </a:p>
        </p:txBody>
      </p:sp>
    </p:spTree>
    <p:extLst>
      <p:ext uri="{BB962C8B-B14F-4D97-AF65-F5344CB8AC3E}">
        <p14:creationId xmlns:p14="http://schemas.microsoft.com/office/powerpoint/2010/main" val="2464407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FAD21308-9E68-4787-9D1C-956E56CE32F5}" type="datetimeFigureOut">
              <a:rPr lang="es-MX" smtClean="0"/>
              <a:t>15/11/2019</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D7BABF08-F66F-4FB8-9D36-962CEB0D766F}" type="slidenum">
              <a:rPr lang="es-MX" smtClean="0"/>
              <a:t>‹Nº›</a:t>
            </a:fld>
            <a:endParaRPr lang="es-MX"/>
          </a:p>
        </p:txBody>
      </p:sp>
    </p:spTree>
    <p:extLst>
      <p:ext uri="{BB962C8B-B14F-4D97-AF65-F5344CB8AC3E}">
        <p14:creationId xmlns:p14="http://schemas.microsoft.com/office/powerpoint/2010/main" val="2013371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FAD21308-9E68-4787-9D1C-956E56CE32F5}" type="datetimeFigureOut">
              <a:rPr lang="es-MX" smtClean="0"/>
              <a:t>15/11/2019</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D7BABF08-F66F-4FB8-9D36-962CEB0D766F}" type="slidenum">
              <a:rPr lang="es-MX" smtClean="0"/>
              <a:t>‹Nº›</a:t>
            </a:fld>
            <a:endParaRPr lang="es-MX"/>
          </a:p>
        </p:txBody>
      </p:sp>
    </p:spTree>
    <p:extLst>
      <p:ext uri="{BB962C8B-B14F-4D97-AF65-F5344CB8AC3E}">
        <p14:creationId xmlns:p14="http://schemas.microsoft.com/office/powerpoint/2010/main" val="3550026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FAD21308-9E68-4787-9D1C-956E56CE32F5}" type="datetimeFigureOut">
              <a:rPr lang="es-MX" smtClean="0"/>
              <a:t>15/11/2019</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D7BABF08-F66F-4FB8-9D36-962CEB0D766F}" type="slidenum">
              <a:rPr lang="es-MX" smtClean="0"/>
              <a:t>‹Nº›</a:t>
            </a:fld>
            <a:endParaRPr lang="es-MX"/>
          </a:p>
        </p:txBody>
      </p:sp>
    </p:spTree>
    <p:extLst>
      <p:ext uri="{BB962C8B-B14F-4D97-AF65-F5344CB8AC3E}">
        <p14:creationId xmlns:p14="http://schemas.microsoft.com/office/powerpoint/2010/main" val="130737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AD21308-9E68-4787-9D1C-956E56CE32F5}" type="datetimeFigureOut">
              <a:rPr lang="es-MX" smtClean="0"/>
              <a:t>15/11/2019</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D7BABF08-F66F-4FB8-9D36-962CEB0D766F}" type="slidenum">
              <a:rPr lang="es-MX" smtClean="0"/>
              <a:t>‹Nº›</a:t>
            </a:fld>
            <a:endParaRPr lang="es-MX"/>
          </a:p>
        </p:txBody>
      </p:sp>
    </p:spTree>
    <p:extLst>
      <p:ext uri="{BB962C8B-B14F-4D97-AF65-F5344CB8AC3E}">
        <p14:creationId xmlns:p14="http://schemas.microsoft.com/office/powerpoint/2010/main" val="1155276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FAD21308-9E68-4787-9D1C-956E56CE32F5}" type="datetimeFigureOut">
              <a:rPr lang="es-MX" smtClean="0"/>
              <a:t>15/11/2019</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D7BABF08-F66F-4FB8-9D36-962CEB0D766F}" type="slidenum">
              <a:rPr lang="es-MX" smtClean="0"/>
              <a:t>‹Nº›</a:t>
            </a:fld>
            <a:endParaRPr lang="es-MX"/>
          </a:p>
        </p:txBody>
      </p:sp>
    </p:spTree>
    <p:extLst>
      <p:ext uri="{BB962C8B-B14F-4D97-AF65-F5344CB8AC3E}">
        <p14:creationId xmlns:p14="http://schemas.microsoft.com/office/powerpoint/2010/main" val="619649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FAD21308-9E68-4787-9D1C-956E56CE32F5}" type="datetimeFigureOut">
              <a:rPr lang="es-MX" smtClean="0"/>
              <a:t>15/11/2019</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D7BABF08-F66F-4FB8-9D36-962CEB0D766F}" type="slidenum">
              <a:rPr lang="es-MX" smtClean="0"/>
              <a:t>‹Nº›</a:t>
            </a:fld>
            <a:endParaRPr lang="es-MX"/>
          </a:p>
        </p:txBody>
      </p:sp>
    </p:spTree>
    <p:extLst>
      <p:ext uri="{BB962C8B-B14F-4D97-AF65-F5344CB8AC3E}">
        <p14:creationId xmlns:p14="http://schemas.microsoft.com/office/powerpoint/2010/main" val="53380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D21308-9E68-4787-9D1C-956E56CE32F5}" type="datetimeFigureOut">
              <a:rPr lang="es-MX" smtClean="0"/>
              <a:t>15/11/2019</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BABF08-F66F-4FB8-9D36-962CEB0D766F}" type="slidenum">
              <a:rPr lang="es-MX" smtClean="0"/>
              <a:t>‹Nº›</a:t>
            </a:fld>
            <a:endParaRPr lang="es-MX"/>
          </a:p>
        </p:txBody>
      </p:sp>
    </p:spTree>
    <p:extLst>
      <p:ext uri="{BB962C8B-B14F-4D97-AF65-F5344CB8AC3E}">
        <p14:creationId xmlns:p14="http://schemas.microsoft.com/office/powerpoint/2010/main" val="24118839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7.xml"/><Relationship Id="rId4" Type="http://schemas.openxmlformats.org/officeDocument/2006/relationships/image" Target="../media/image9.emf"/></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upo 14"/>
          <p:cNvGrpSpPr/>
          <p:nvPr/>
        </p:nvGrpSpPr>
        <p:grpSpPr>
          <a:xfrm>
            <a:off x="0" y="0"/>
            <a:ext cx="12192000" cy="6799006"/>
            <a:chOff x="0" y="0"/>
            <a:chExt cx="12192000" cy="6799006"/>
          </a:xfrm>
        </p:grpSpPr>
        <p:pic>
          <p:nvPicPr>
            <p:cNvPr id="2" name="Imagen 1"/>
            <p:cNvPicPr>
              <a:picLocks noChangeAspect="1"/>
            </p:cNvPicPr>
            <p:nvPr/>
          </p:nvPicPr>
          <p:blipFill>
            <a:blip r:embed="rId2"/>
            <a:stretch>
              <a:fillRect/>
            </a:stretch>
          </p:blipFill>
          <p:spPr>
            <a:xfrm>
              <a:off x="0" y="0"/>
              <a:ext cx="12192000" cy="5956300"/>
            </a:xfrm>
            <a:prstGeom prst="rect">
              <a:avLst/>
            </a:prstGeom>
          </p:spPr>
        </p:pic>
        <p:pic>
          <p:nvPicPr>
            <p:cNvPr id="3" name="Imagen 2"/>
            <p:cNvPicPr>
              <a:picLocks noChangeAspect="1"/>
            </p:cNvPicPr>
            <p:nvPr/>
          </p:nvPicPr>
          <p:blipFill>
            <a:blip r:embed="rId2"/>
            <a:stretch>
              <a:fillRect/>
            </a:stretch>
          </p:blipFill>
          <p:spPr>
            <a:xfrm>
              <a:off x="0" y="842706"/>
              <a:ext cx="12192000" cy="5956300"/>
            </a:xfrm>
            <a:prstGeom prst="rect">
              <a:avLst/>
            </a:prstGeom>
          </p:spPr>
        </p:pic>
      </p:grpSp>
      <p:grpSp>
        <p:nvGrpSpPr>
          <p:cNvPr id="11" name="Grupo 10"/>
          <p:cNvGrpSpPr/>
          <p:nvPr/>
        </p:nvGrpSpPr>
        <p:grpSpPr>
          <a:xfrm>
            <a:off x="5520705" y="2560658"/>
            <a:ext cx="2363749" cy="1935142"/>
            <a:chOff x="6378695" y="-873373"/>
            <a:chExt cx="2122126" cy="2443756"/>
          </a:xfrm>
        </p:grpSpPr>
        <p:sp>
          <p:nvSpPr>
            <p:cNvPr id="12" name="Flecha izquierda 11"/>
            <p:cNvSpPr/>
            <p:nvPr/>
          </p:nvSpPr>
          <p:spPr>
            <a:xfrm rot="7996188">
              <a:off x="8165679" y="-794639"/>
              <a:ext cx="413875" cy="256408"/>
            </a:xfrm>
            <a:prstGeom prst="leftArrow">
              <a:avLst/>
            </a:prstGeom>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s-MX" sz="1100"/>
            </a:p>
          </p:txBody>
        </p:sp>
        <p:sp>
          <p:nvSpPr>
            <p:cNvPr id="13" name="Rectángulo redondeado 12"/>
            <p:cNvSpPr/>
            <p:nvPr/>
          </p:nvSpPr>
          <p:spPr>
            <a:xfrm>
              <a:off x="6378695" y="-635479"/>
              <a:ext cx="1959929" cy="2205862"/>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t" anchorCtr="0"/>
            <a:lstStyle/>
            <a:p>
              <a:r>
                <a:rPr lang="es-MX" sz="1100" dirty="0" smtClean="0">
                  <a:solidFill>
                    <a:schemeClr val="accent1">
                      <a:lumMod val="50000"/>
                    </a:schemeClr>
                  </a:solidFill>
                </a:rPr>
                <a:t>Se establecen cuatro roles de usuarios para SSC.</a:t>
              </a:r>
            </a:p>
            <a:p>
              <a:r>
                <a:rPr lang="es-MX" sz="1100" dirty="0" smtClean="0">
                  <a:solidFill>
                    <a:schemeClr val="accent1">
                      <a:lumMod val="50000"/>
                    </a:schemeClr>
                  </a:solidFill>
                </a:rPr>
                <a:t>Para acceder al sistema el usuario </a:t>
              </a:r>
              <a:r>
                <a:rPr lang="es-MX" sz="1100" dirty="0">
                  <a:solidFill>
                    <a:schemeClr val="accent1">
                      <a:lumMod val="50000"/>
                    </a:schemeClr>
                  </a:solidFill>
                </a:rPr>
                <a:t>debe </a:t>
              </a:r>
              <a:r>
                <a:rPr lang="es-MX" sz="1100" dirty="0" smtClean="0">
                  <a:solidFill>
                    <a:schemeClr val="accent1">
                      <a:lumMod val="50000"/>
                    </a:schemeClr>
                  </a:solidFill>
                </a:rPr>
                <a:t>autenticarse con su correo institucional, el cual puede estar ligado a un rol asignado previamente en </a:t>
              </a:r>
              <a:r>
                <a:rPr lang="es-MX" sz="1100" dirty="0" err="1" smtClean="0">
                  <a:solidFill>
                    <a:schemeClr val="accent1">
                      <a:lumMod val="50000"/>
                    </a:schemeClr>
                  </a:solidFill>
                </a:rPr>
                <a:t>Ptracking</a:t>
              </a:r>
              <a:r>
                <a:rPr lang="es-MX" sz="1100" dirty="0" smtClean="0">
                  <a:solidFill>
                    <a:schemeClr val="accent1">
                      <a:lumMod val="50000"/>
                    </a:schemeClr>
                  </a:solidFill>
                </a:rPr>
                <a:t>, estos roles puede ser:</a:t>
              </a:r>
              <a:endParaRPr lang="es-MX" sz="1100" dirty="0">
                <a:solidFill>
                  <a:schemeClr val="accent1">
                    <a:lumMod val="50000"/>
                  </a:schemeClr>
                </a:solidFill>
              </a:endParaRPr>
            </a:p>
          </p:txBody>
        </p:sp>
      </p:grpSp>
      <p:sp>
        <p:nvSpPr>
          <p:cNvPr id="14" name="Rectángulo redondeado 13"/>
          <p:cNvSpPr/>
          <p:nvPr/>
        </p:nvSpPr>
        <p:spPr>
          <a:xfrm>
            <a:off x="513824" y="570727"/>
            <a:ext cx="4733925" cy="1572528"/>
          </a:xfrm>
          <a:prstGeom prst="roundRect">
            <a:avLst/>
          </a:prstGeom>
          <a:solidFill>
            <a:schemeClr val="accent1">
              <a:alpha val="9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600" dirty="0" smtClean="0">
                <a:solidFill>
                  <a:schemeClr val="bg1">
                    <a:lumMod val="95000"/>
                  </a:schemeClr>
                </a:solidFill>
              </a:rPr>
              <a:t>Este sistema tiene por objetivo documentar los cambios que tienen repercusiones en las evidencias de la fase de diseño enlistadas en el artículo 15 de NMPEG, ya sea que se encuentren previstos o aparezcan durante la ejecución del programa</a:t>
            </a:r>
            <a:endParaRPr lang="es-MX" sz="1600" dirty="0">
              <a:solidFill>
                <a:schemeClr val="bg1">
                  <a:lumMod val="95000"/>
                </a:schemeClr>
              </a:solidFill>
            </a:endParaRPr>
          </a:p>
        </p:txBody>
      </p:sp>
      <p:sp>
        <p:nvSpPr>
          <p:cNvPr id="23" name="Rectángulo redondeado 22"/>
          <p:cNvSpPr/>
          <p:nvPr/>
        </p:nvSpPr>
        <p:spPr>
          <a:xfrm>
            <a:off x="4377656" y="2749040"/>
            <a:ext cx="3326133" cy="1605616"/>
          </a:xfrm>
          <a:prstGeom prst="roundRect">
            <a:avLst/>
          </a:prstGeom>
        </p:spPr>
        <p:style>
          <a:lnRef idx="1">
            <a:schemeClr val="accent2"/>
          </a:lnRef>
          <a:fillRef idx="2">
            <a:schemeClr val="accent2"/>
          </a:fillRef>
          <a:effectRef idx="1">
            <a:schemeClr val="accent2"/>
          </a:effectRef>
          <a:fontRef idx="minor">
            <a:schemeClr val="dk1"/>
          </a:fontRef>
        </p:style>
        <p:txBody>
          <a:bodyPr rtlCol="0" anchor="t" anchorCtr="0"/>
          <a:lstStyle/>
          <a:p>
            <a:r>
              <a:rPr lang="es-MX" sz="1100" dirty="0" smtClean="0">
                <a:solidFill>
                  <a:schemeClr val="accent1">
                    <a:lumMod val="50000"/>
                  </a:schemeClr>
                </a:solidFill>
              </a:rPr>
              <a:t>Rol</a:t>
            </a:r>
            <a:r>
              <a:rPr lang="es-MX" sz="1100" dirty="0">
                <a:solidFill>
                  <a:schemeClr val="accent2">
                    <a:lumMod val="75000"/>
                  </a:schemeClr>
                </a:solidFill>
              </a:rPr>
              <a:t>: Proponente de </a:t>
            </a:r>
            <a:r>
              <a:rPr lang="es-MX" sz="1100" dirty="0" smtClean="0">
                <a:solidFill>
                  <a:schemeClr val="accent2">
                    <a:lumMod val="75000"/>
                  </a:schemeClr>
                </a:solidFill>
              </a:rPr>
              <a:t>cambio</a:t>
            </a:r>
          </a:p>
          <a:p>
            <a:endParaRPr lang="es-MX" sz="1100" dirty="0">
              <a:solidFill>
                <a:schemeClr val="accent2">
                  <a:lumMod val="75000"/>
                </a:schemeClr>
              </a:solidFill>
            </a:endParaRPr>
          </a:p>
          <a:p>
            <a:r>
              <a:rPr lang="es-MX" sz="1100" dirty="0">
                <a:solidFill>
                  <a:schemeClr val="accent1">
                    <a:lumMod val="50000"/>
                  </a:schemeClr>
                </a:solidFill>
              </a:rPr>
              <a:t>Persona </a:t>
            </a:r>
            <a:r>
              <a:rPr lang="es-MX" sz="1100" dirty="0" smtClean="0">
                <a:solidFill>
                  <a:schemeClr val="accent1">
                    <a:lumMod val="50000"/>
                  </a:schemeClr>
                </a:solidFill>
              </a:rPr>
              <a:t>que </a:t>
            </a:r>
            <a:r>
              <a:rPr lang="es-MX" sz="1100" dirty="0">
                <a:solidFill>
                  <a:schemeClr val="accent1">
                    <a:lumMod val="50000"/>
                  </a:schemeClr>
                </a:solidFill>
              </a:rPr>
              <a:t>requiere hacer </a:t>
            </a:r>
            <a:r>
              <a:rPr lang="es-MX" sz="1100" dirty="0" smtClean="0">
                <a:solidFill>
                  <a:schemeClr val="accent1">
                    <a:lumMod val="50000"/>
                  </a:schemeClr>
                </a:solidFill>
              </a:rPr>
              <a:t>una(s) propuesta(s) </a:t>
            </a:r>
            <a:r>
              <a:rPr lang="es-MX" sz="1100" dirty="0">
                <a:solidFill>
                  <a:schemeClr val="accent1">
                    <a:lumMod val="50000"/>
                  </a:schemeClr>
                </a:solidFill>
              </a:rPr>
              <a:t>de </a:t>
            </a:r>
            <a:r>
              <a:rPr lang="es-MX" sz="1100" dirty="0" smtClean="0">
                <a:solidFill>
                  <a:schemeClr val="accent1">
                    <a:lumMod val="50000"/>
                  </a:schemeClr>
                </a:solidFill>
              </a:rPr>
              <a:t>cambio(s) </a:t>
            </a:r>
            <a:r>
              <a:rPr lang="es-MX" sz="1100" dirty="0">
                <a:solidFill>
                  <a:schemeClr val="accent1">
                    <a:lumMod val="50000"/>
                  </a:schemeClr>
                </a:solidFill>
              </a:rPr>
              <a:t>a uno(s) de lo(s) programa(s) de información estadística y geográfica</a:t>
            </a:r>
            <a:r>
              <a:rPr lang="es-MX" sz="1100" dirty="0" smtClean="0">
                <a:solidFill>
                  <a:schemeClr val="accent1">
                    <a:lumMod val="50000"/>
                  </a:schemeClr>
                </a:solidFill>
              </a:rPr>
              <a:t>.</a:t>
            </a:r>
          </a:p>
          <a:p>
            <a:endParaRPr lang="es-MX" sz="1100" dirty="0" smtClean="0">
              <a:solidFill>
                <a:schemeClr val="accent1">
                  <a:lumMod val="50000"/>
                </a:schemeClr>
              </a:solidFill>
            </a:endParaRPr>
          </a:p>
          <a:p>
            <a:r>
              <a:rPr lang="es-MX" sz="1000" i="1" dirty="0" smtClean="0">
                <a:solidFill>
                  <a:schemeClr val="accent1">
                    <a:lumMod val="50000"/>
                  </a:schemeClr>
                </a:solidFill>
              </a:rPr>
              <a:t>* Por el momento solo personal del INEGI puede realizar propuestas de cambio</a:t>
            </a:r>
          </a:p>
          <a:p>
            <a:endParaRPr lang="es-MX" sz="1100" dirty="0">
              <a:solidFill>
                <a:schemeClr val="accent1">
                  <a:lumMod val="50000"/>
                </a:schemeClr>
              </a:solidFill>
            </a:endParaRPr>
          </a:p>
        </p:txBody>
      </p:sp>
      <p:sp>
        <p:nvSpPr>
          <p:cNvPr id="24" name="Rectángulo redondeado 23"/>
          <p:cNvSpPr/>
          <p:nvPr/>
        </p:nvSpPr>
        <p:spPr>
          <a:xfrm>
            <a:off x="4376030" y="3067384"/>
            <a:ext cx="3326133" cy="1878628"/>
          </a:xfrm>
          <a:prstGeom prst="roundRect">
            <a:avLst/>
          </a:prstGeom>
        </p:spPr>
        <p:style>
          <a:lnRef idx="1">
            <a:schemeClr val="accent2"/>
          </a:lnRef>
          <a:fillRef idx="2">
            <a:schemeClr val="accent2"/>
          </a:fillRef>
          <a:effectRef idx="1">
            <a:schemeClr val="accent2"/>
          </a:effectRef>
          <a:fontRef idx="minor">
            <a:schemeClr val="dk1"/>
          </a:fontRef>
        </p:style>
        <p:txBody>
          <a:bodyPr rtlCol="0" anchor="t" anchorCtr="0"/>
          <a:lstStyle/>
          <a:p>
            <a:r>
              <a:rPr lang="es-MX" sz="1100" dirty="0">
                <a:solidFill>
                  <a:schemeClr val="accent1">
                    <a:lumMod val="50000"/>
                  </a:schemeClr>
                </a:solidFill>
              </a:rPr>
              <a:t>Rol: </a:t>
            </a:r>
            <a:r>
              <a:rPr lang="es-MX" sz="1100" dirty="0">
                <a:solidFill>
                  <a:schemeClr val="accent2">
                    <a:lumMod val="75000"/>
                  </a:schemeClr>
                </a:solidFill>
              </a:rPr>
              <a:t>Responsable </a:t>
            </a:r>
            <a:r>
              <a:rPr lang="es-MX" sz="1100" dirty="0" smtClean="0">
                <a:solidFill>
                  <a:schemeClr val="accent2">
                    <a:lumMod val="75000"/>
                  </a:schemeClr>
                </a:solidFill>
              </a:rPr>
              <a:t>de proceso</a:t>
            </a:r>
          </a:p>
          <a:p>
            <a:endParaRPr lang="es-MX" sz="1100" dirty="0" smtClean="0">
              <a:solidFill>
                <a:schemeClr val="accent2">
                  <a:lumMod val="75000"/>
                </a:schemeClr>
              </a:solidFill>
            </a:endParaRPr>
          </a:p>
          <a:p>
            <a:r>
              <a:rPr lang="es-MX" sz="1100" dirty="0" smtClean="0">
                <a:solidFill>
                  <a:schemeClr val="accent1">
                    <a:lumMod val="50000"/>
                  </a:schemeClr>
                </a:solidFill>
              </a:rPr>
              <a:t>Persona servidora pública designada por el titular de la Unidad Administrativa que se trate, conforme a lo establecido por el primer párrafo del artículo 7 de NMPEG para el  INEGI en el ámbito de su competencia.</a:t>
            </a:r>
          </a:p>
          <a:p>
            <a:endParaRPr lang="es-MX" sz="1050" dirty="0" smtClean="0">
              <a:solidFill>
                <a:schemeClr val="accent1">
                  <a:lumMod val="50000"/>
                </a:schemeClr>
              </a:solidFill>
            </a:endParaRPr>
          </a:p>
          <a:p>
            <a:r>
              <a:rPr lang="es-MX" sz="1050" i="1" dirty="0" smtClean="0">
                <a:solidFill>
                  <a:schemeClr val="accent1">
                    <a:lumMod val="50000"/>
                  </a:schemeClr>
                </a:solidFill>
              </a:rPr>
              <a:t>*Un responsable de programa también puede ser el proponente de cambio.</a:t>
            </a:r>
            <a:endParaRPr lang="es-MX" sz="1100" i="1" dirty="0" smtClean="0">
              <a:solidFill>
                <a:schemeClr val="accent1">
                  <a:lumMod val="50000"/>
                </a:schemeClr>
              </a:solidFill>
            </a:endParaRPr>
          </a:p>
          <a:p>
            <a:endParaRPr lang="es-MX" sz="1100" dirty="0" smtClean="0">
              <a:solidFill>
                <a:schemeClr val="accent1">
                  <a:lumMod val="50000"/>
                </a:schemeClr>
              </a:solidFill>
            </a:endParaRPr>
          </a:p>
          <a:p>
            <a:pPr algn="ctr"/>
            <a:endParaRPr lang="es-MX" sz="1100" dirty="0">
              <a:solidFill>
                <a:schemeClr val="accent1">
                  <a:lumMod val="50000"/>
                </a:schemeClr>
              </a:solidFill>
            </a:endParaRPr>
          </a:p>
        </p:txBody>
      </p:sp>
      <p:sp>
        <p:nvSpPr>
          <p:cNvPr id="25" name="Rectángulo redondeado 24"/>
          <p:cNvSpPr/>
          <p:nvPr/>
        </p:nvSpPr>
        <p:spPr>
          <a:xfrm>
            <a:off x="4376030" y="3429312"/>
            <a:ext cx="3326133" cy="1768050"/>
          </a:xfrm>
          <a:prstGeom prst="roundRect">
            <a:avLst/>
          </a:prstGeom>
        </p:spPr>
        <p:style>
          <a:lnRef idx="1">
            <a:schemeClr val="accent2"/>
          </a:lnRef>
          <a:fillRef idx="2">
            <a:schemeClr val="accent2"/>
          </a:fillRef>
          <a:effectRef idx="1">
            <a:schemeClr val="accent2"/>
          </a:effectRef>
          <a:fontRef idx="minor">
            <a:schemeClr val="dk1"/>
          </a:fontRef>
        </p:style>
        <p:txBody>
          <a:bodyPr rtlCol="0" anchor="t" anchorCtr="0"/>
          <a:lstStyle/>
          <a:p>
            <a:r>
              <a:rPr lang="es-MX" sz="1100" dirty="0">
                <a:solidFill>
                  <a:schemeClr val="accent1">
                    <a:lumMod val="50000"/>
                  </a:schemeClr>
                </a:solidFill>
              </a:rPr>
              <a:t>Rol: </a:t>
            </a:r>
            <a:r>
              <a:rPr lang="es-MX" sz="1100" dirty="0">
                <a:solidFill>
                  <a:schemeClr val="accent2">
                    <a:lumMod val="75000"/>
                  </a:schemeClr>
                </a:solidFill>
              </a:rPr>
              <a:t>Responsable </a:t>
            </a:r>
            <a:r>
              <a:rPr lang="es-MX" sz="1100" dirty="0" smtClean="0">
                <a:solidFill>
                  <a:schemeClr val="accent2">
                    <a:lumMod val="75000"/>
                  </a:schemeClr>
                </a:solidFill>
              </a:rPr>
              <a:t>de diseño</a:t>
            </a:r>
          </a:p>
          <a:p>
            <a:endParaRPr lang="es-MX" sz="1100" dirty="0" smtClean="0">
              <a:solidFill>
                <a:schemeClr val="accent2">
                  <a:lumMod val="75000"/>
                </a:schemeClr>
              </a:solidFill>
            </a:endParaRPr>
          </a:p>
          <a:p>
            <a:r>
              <a:rPr lang="es-MX" sz="1100" dirty="0" smtClean="0">
                <a:solidFill>
                  <a:schemeClr val="accent1">
                    <a:lumMod val="50000"/>
                  </a:schemeClr>
                </a:solidFill>
              </a:rPr>
              <a:t>Persona servidora pública en términos de lo que establece el segundo párrafo del artículo 7 de la NMPEG para el  INEGI en el ámbito de su respectivas competencia.</a:t>
            </a:r>
          </a:p>
          <a:p>
            <a:endParaRPr lang="es-MX" sz="1100" dirty="0" smtClean="0">
              <a:solidFill>
                <a:schemeClr val="accent1">
                  <a:lumMod val="50000"/>
                </a:schemeClr>
              </a:solidFill>
            </a:endParaRPr>
          </a:p>
          <a:p>
            <a:r>
              <a:rPr lang="es-MX" sz="1050" dirty="0" smtClean="0">
                <a:solidFill>
                  <a:schemeClr val="accent1">
                    <a:lumMod val="50000"/>
                  </a:schemeClr>
                </a:solidFill>
              </a:rPr>
              <a:t>* </a:t>
            </a:r>
            <a:r>
              <a:rPr lang="es-MX" sz="1050" i="1" dirty="0" smtClean="0">
                <a:solidFill>
                  <a:schemeClr val="accent1">
                    <a:lumMod val="50000"/>
                  </a:schemeClr>
                </a:solidFill>
              </a:rPr>
              <a:t>Un responsable de diseño también puede ser un proponente de cambio.</a:t>
            </a:r>
          </a:p>
        </p:txBody>
      </p:sp>
      <p:sp>
        <p:nvSpPr>
          <p:cNvPr id="26" name="Rectángulo redondeado 25"/>
          <p:cNvSpPr/>
          <p:nvPr/>
        </p:nvSpPr>
        <p:spPr>
          <a:xfrm>
            <a:off x="4376030" y="3790898"/>
            <a:ext cx="3326133" cy="1406463"/>
          </a:xfrm>
          <a:prstGeom prst="roundRect">
            <a:avLst/>
          </a:prstGeom>
        </p:spPr>
        <p:style>
          <a:lnRef idx="1">
            <a:schemeClr val="accent2"/>
          </a:lnRef>
          <a:fillRef idx="2">
            <a:schemeClr val="accent2"/>
          </a:fillRef>
          <a:effectRef idx="1">
            <a:schemeClr val="accent2"/>
          </a:effectRef>
          <a:fontRef idx="minor">
            <a:schemeClr val="dk1"/>
          </a:fontRef>
        </p:style>
        <p:txBody>
          <a:bodyPr rtlCol="0" anchor="t" anchorCtr="0"/>
          <a:lstStyle/>
          <a:p>
            <a:r>
              <a:rPr lang="es-MX" sz="1100" dirty="0">
                <a:solidFill>
                  <a:schemeClr val="accent1">
                    <a:lumMod val="50000"/>
                  </a:schemeClr>
                </a:solidFill>
              </a:rPr>
              <a:t>Rol: </a:t>
            </a:r>
            <a:r>
              <a:rPr lang="es-MX" sz="1100" dirty="0" smtClean="0">
                <a:solidFill>
                  <a:schemeClr val="accent2">
                    <a:lumMod val="75000"/>
                  </a:schemeClr>
                </a:solidFill>
              </a:rPr>
              <a:t>Usuario estratégico</a:t>
            </a:r>
          </a:p>
          <a:p>
            <a:endParaRPr lang="es-MX" sz="1100" dirty="0" smtClean="0">
              <a:solidFill>
                <a:schemeClr val="accent2">
                  <a:lumMod val="75000"/>
                </a:schemeClr>
              </a:solidFill>
            </a:endParaRPr>
          </a:p>
          <a:p>
            <a:r>
              <a:rPr lang="es-MX" sz="1100" dirty="0" smtClean="0">
                <a:solidFill>
                  <a:schemeClr val="accent1">
                    <a:lumMod val="50000"/>
                  </a:schemeClr>
                </a:solidFill>
              </a:rPr>
              <a:t>Alto mando del Instituto que visualiza el seguimiento de los cambios propuestos en todos los programas.</a:t>
            </a:r>
          </a:p>
          <a:p>
            <a:endParaRPr lang="es-MX" sz="1100" dirty="0" smtClean="0">
              <a:solidFill>
                <a:schemeClr val="accent1">
                  <a:lumMod val="50000"/>
                </a:schemeClr>
              </a:solidFill>
            </a:endParaRPr>
          </a:p>
          <a:p>
            <a:pPr algn="ctr"/>
            <a:endParaRPr lang="es-MX" sz="1100" dirty="0">
              <a:solidFill>
                <a:schemeClr val="accent1">
                  <a:lumMod val="50000"/>
                </a:schemeClr>
              </a:solidFill>
            </a:endParaRPr>
          </a:p>
        </p:txBody>
      </p:sp>
      <p:pic>
        <p:nvPicPr>
          <p:cNvPr id="4" name="Imagen 3"/>
          <p:cNvPicPr>
            <a:picLocks noChangeAspect="1"/>
          </p:cNvPicPr>
          <p:nvPr/>
        </p:nvPicPr>
        <p:blipFill rotWithShape="1">
          <a:blip r:embed="rId3"/>
          <a:srcRect l="20710" t="4626" r="24551" b="6602"/>
          <a:stretch/>
        </p:blipFill>
        <p:spPr>
          <a:xfrm>
            <a:off x="8420824" y="2734242"/>
            <a:ext cx="1477644" cy="628835"/>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1989" y="1329462"/>
            <a:ext cx="5873872" cy="932823"/>
          </a:xfrm>
          <a:prstGeom prst="rect">
            <a:avLst/>
          </a:prstGeom>
        </p:spPr>
      </p:pic>
    </p:spTree>
    <p:extLst>
      <p:ext uri="{BB962C8B-B14F-4D97-AF65-F5344CB8AC3E}">
        <p14:creationId xmlns:p14="http://schemas.microsoft.com/office/powerpoint/2010/main" val="2034479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75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1000" fill="hold"/>
                                        <p:tgtEl>
                                          <p:spTgt spid="11"/>
                                        </p:tgtEl>
                                        <p:attrNameLst>
                                          <p:attrName>ppt_y</p:attrName>
                                        </p:attrNameLst>
                                      </p:cBhvr>
                                      <p:tavLst>
                                        <p:tav tm="0">
                                          <p:val>
                                            <p:strVal val="#ppt_y+.1"/>
                                          </p:val>
                                        </p:tav>
                                        <p:tav tm="100000">
                                          <p:val>
                                            <p:strVal val="#ppt_y"/>
                                          </p:val>
                                        </p:tav>
                                      </p:tavLst>
                                    </p:anim>
                                  </p:childTnLst>
                                </p:cTn>
                              </p:par>
                              <p:par>
                                <p:cTn id="18" presetID="31" presetClass="exit" presetSubtype="0" fill="hold" grpId="1" nodeType="withEffect">
                                  <p:stCondLst>
                                    <p:cond delay="0"/>
                                  </p:stCondLst>
                                  <p:childTnLst>
                                    <p:anim calcmode="lin" valueType="num">
                                      <p:cBhvr>
                                        <p:cTn id="19" dur="1000"/>
                                        <p:tgtEl>
                                          <p:spTgt spid="14"/>
                                        </p:tgtEl>
                                        <p:attrNameLst>
                                          <p:attrName>ppt_w</p:attrName>
                                        </p:attrNameLst>
                                      </p:cBhvr>
                                      <p:tavLst>
                                        <p:tav tm="0">
                                          <p:val>
                                            <p:strVal val="ppt_w"/>
                                          </p:val>
                                        </p:tav>
                                        <p:tav tm="100000">
                                          <p:val>
                                            <p:fltVal val="0"/>
                                          </p:val>
                                        </p:tav>
                                      </p:tavLst>
                                    </p:anim>
                                    <p:anim calcmode="lin" valueType="num">
                                      <p:cBhvr>
                                        <p:cTn id="20" dur="1000"/>
                                        <p:tgtEl>
                                          <p:spTgt spid="14"/>
                                        </p:tgtEl>
                                        <p:attrNameLst>
                                          <p:attrName>ppt_h</p:attrName>
                                        </p:attrNameLst>
                                      </p:cBhvr>
                                      <p:tavLst>
                                        <p:tav tm="0">
                                          <p:val>
                                            <p:strVal val="ppt_h"/>
                                          </p:val>
                                        </p:tav>
                                        <p:tav tm="100000">
                                          <p:val>
                                            <p:fltVal val="0"/>
                                          </p:val>
                                        </p:tav>
                                      </p:tavLst>
                                    </p:anim>
                                    <p:anim calcmode="lin" valueType="num">
                                      <p:cBhvr>
                                        <p:cTn id="21" dur="1000"/>
                                        <p:tgtEl>
                                          <p:spTgt spid="14"/>
                                        </p:tgtEl>
                                        <p:attrNameLst>
                                          <p:attrName>style.rotation</p:attrName>
                                        </p:attrNameLst>
                                      </p:cBhvr>
                                      <p:tavLst>
                                        <p:tav tm="0">
                                          <p:val>
                                            <p:fltVal val="0"/>
                                          </p:val>
                                        </p:tav>
                                        <p:tav tm="100000">
                                          <p:val>
                                            <p:fltVal val="90"/>
                                          </p:val>
                                        </p:tav>
                                      </p:tavLst>
                                    </p:anim>
                                    <p:animEffect transition="out" filter="fade">
                                      <p:cBhvr>
                                        <p:cTn id="22" dur="1000"/>
                                        <p:tgtEl>
                                          <p:spTgt spid="14"/>
                                        </p:tgtEl>
                                      </p:cBhvr>
                                    </p:animEffect>
                                    <p:set>
                                      <p:cBhvr>
                                        <p:cTn id="23" dur="1" fill="hold">
                                          <p:stCondLst>
                                            <p:cond delay="999"/>
                                          </p:stCondLst>
                                        </p:cTn>
                                        <p:tgtEl>
                                          <p:spTgt spid="14"/>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42" presetClass="exit" presetSubtype="0" fill="hold" nodeType="clickEffect">
                                  <p:stCondLst>
                                    <p:cond delay="0"/>
                                  </p:stCondLst>
                                  <p:childTnLst>
                                    <p:animEffect transition="out" filter="fade">
                                      <p:cBhvr>
                                        <p:cTn id="27" dur="1000"/>
                                        <p:tgtEl>
                                          <p:spTgt spid="11"/>
                                        </p:tgtEl>
                                      </p:cBhvr>
                                    </p:animEffect>
                                    <p:anim calcmode="lin" valueType="num">
                                      <p:cBhvr>
                                        <p:cTn id="28" dur="1000"/>
                                        <p:tgtEl>
                                          <p:spTgt spid="11"/>
                                        </p:tgtEl>
                                        <p:attrNameLst>
                                          <p:attrName>ppt_x</p:attrName>
                                        </p:attrNameLst>
                                      </p:cBhvr>
                                      <p:tavLst>
                                        <p:tav tm="0">
                                          <p:val>
                                            <p:strVal val="ppt_x"/>
                                          </p:val>
                                        </p:tav>
                                        <p:tav tm="100000">
                                          <p:val>
                                            <p:strVal val="ppt_x"/>
                                          </p:val>
                                        </p:tav>
                                      </p:tavLst>
                                    </p:anim>
                                    <p:anim calcmode="lin" valueType="num">
                                      <p:cBhvr>
                                        <p:cTn id="29" dur="1000"/>
                                        <p:tgtEl>
                                          <p:spTgt spid="11"/>
                                        </p:tgtEl>
                                        <p:attrNameLst>
                                          <p:attrName>ppt_y</p:attrName>
                                        </p:attrNameLst>
                                      </p:cBhvr>
                                      <p:tavLst>
                                        <p:tav tm="0">
                                          <p:val>
                                            <p:strVal val="ppt_y"/>
                                          </p:val>
                                        </p:tav>
                                        <p:tav tm="100000">
                                          <p:val>
                                            <p:strVal val="ppt_y+.1"/>
                                          </p:val>
                                        </p:tav>
                                      </p:tavLst>
                                    </p:anim>
                                    <p:set>
                                      <p:cBhvr>
                                        <p:cTn id="30" dur="1" fill="hold">
                                          <p:stCondLst>
                                            <p:cond delay="999"/>
                                          </p:stCondLst>
                                        </p:cTn>
                                        <p:tgtEl>
                                          <p:spTgt spid="11"/>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500"/>
                                        <p:tgtEl>
                                          <p:spTgt spid="2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23"/>
                                        </p:tgtEl>
                                      </p:cBhvr>
                                    </p:animEffect>
                                    <p:set>
                                      <p:cBhvr>
                                        <p:cTn id="52" dur="1" fill="hold">
                                          <p:stCondLst>
                                            <p:cond delay="499"/>
                                          </p:stCondLst>
                                        </p:cTn>
                                        <p:tgtEl>
                                          <p:spTgt spid="23"/>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26"/>
                                        </p:tgtEl>
                                      </p:cBhvr>
                                    </p:animEffect>
                                    <p:set>
                                      <p:cBhvr>
                                        <p:cTn id="55" dur="1" fill="hold">
                                          <p:stCondLst>
                                            <p:cond delay="499"/>
                                          </p:stCondLst>
                                        </p:cTn>
                                        <p:tgtEl>
                                          <p:spTgt spid="26"/>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500"/>
                                        <p:tgtEl>
                                          <p:spTgt spid="24"/>
                                        </p:tgtEl>
                                      </p:cBhvr>
                                    </p:animEffect>
                                    <p:set>
                                      <p:cBhvr>
                                        <p:cTn id="58" dur="1" fill="hold">
                                          <p:stCondLst>
                                            <p:cond delay="499"/>
                                          </p:stCondLst>
                                        </p:cTn>
                                        <p:tgtEl>
                                          <p:spTgt spid="24"/>
                                        </p:tgtEl>
                                        <p:attrNameLst>
                                          <p:attrName>style.visibility</p:attrName>
                                        </p:attrNameLst>
                                      </p:cBhvr>
                                      <p:to>
                                        <p:strVal val="hidden"/>
                                      </p:to>
                                    </p:set>
                                  </p:childTnLst>
                                </p:cTn>
                              </p:par>
                              <p:par>
                                <p:cTn id="59" presetID="10" presetClass="exit" presetSubtype="0" fill="hold" grpId="1" nodeType="withEffect">
                                  <p:stCondLst>
                                    <p:cond delay="0"/>
                                  </p:stCondLst>
                                  <p:childTnLst>
                                    <p:animEffect transition="out" filter="fade">
                                      <p:cBhvr>
                                        <p:cTn id="60" dur="500"/>
                                        <p:tgtEl>
                                          <p:spTgt spid="25"/>
                                        </p:tgtEl>
                                      </p:cBhvr>
                                    </p:animEffect>
                                    <p:set>
                                      <p:cBhvr>
                                        <p:cTn id="61" dur="1" fill="hold">
                                          <p:stCondLst>
                                            <p:cond delay="499"/>
                                          </p:stCondLst>
                                        </p:cTn>
                                        <p:tgtEl>
                                          <p:spTgt spid="25"/>
                                        </p:tgtEl>
                                        <p:attrNameLst>
                                          <p:attrName>style.visibility</p:attrName>
                                        </p:attrNameLst>
                                      </p:cBhvr>
                                      <p:to>
                                        <p:strVal val="hidden"/>
                                      </p:to>
                                    </p:set>
                                  </p:childTnLst>
                                </p:cTn>
                              </p:par>
                              <p:par>
                                <p:cTn id="62" presetID="6"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Effect transition="in" filter="circle(in)">
                                      <p:cBhvr>
                                        <p:cTn id="6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23" grpId="0" animBg="1"/>
      <p:bldP spid="23" grpId="1" animBg="1"/>
      <p:bldP spid="24" grpId="0" animBg="1"/>
      <p:bldP spid="24" grpId="1" animBg="1"/>
      <p:bldP spid="25" grpId="0" animBg="1"/>
      <p:bldP spid="25" grpId="1" animBg="1"/>
      <p:bldP spid="26" grpId="0" animBg="1"/>
      <p:bldP spid="26"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4"/>
          <p:cNvPicPr>
            <a:picLocks noChangeAspect="1"/>
          </p:cNvPicPr>
          <p:nvPr/>
        </p:nvPicPr>
        <p:blipFill>
          <a:blip r:embed="rId2"/>
          <a:stretch>
            <a:fillRect/>
          </a:stretch>
        </p:blipFill>
        <p:spPr>
          <a:xfrm>
            <a:off x="0" y="0"/>
            <a:ext cx="12192000" cy="7048501"/>
          </a:xfrm>
          <a:prstGeom prst="rect">
            <a:avLst/>
          </a:prstGeom>
        </p:spPr>
      </p:pic>
    </p:spTree>
    <p:extLst>
      <p:ext uri="{BB962C8B-B14F-4D97-AF65-F5344CB8AC3E}">
        <p14:creationId xmlns:p14="http://schemas.microsoft.com/office/powerpoint/2010/main" val="37469631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2"/>
          <a:stretch>
            <a:fillRect/>
          </a:stretch>
        </p:blipFill>
        <p:spPr>
          <a:xfrm>
            <a:off x="0" y="-1"/>
            <a:ext cx="12429028" cy="736979"/>
          </a:xfrm>
          <a:prstGeom prst="rect">
            <a:avLst/>
          </a:prstGeom>
        </p:spPr>
      </p:pic>
      <p:pic>
        <p:nvPicPr>
          <p:cNvPr id="11" name="Imagen 10"/>
          <p:cNvPicPr>
            <a:picLocks noChangeAspect="1"/>
          </p:cNvPicPr>
          <p:nvPr/>
        </p:nvPicPr>
        <p:blipFill rotWithShape="1">
          <a:blip r:embed="rId3"/>
          <a:srcRect t="5443" b="54232"/>
          <a:stretch/>
        </p:blipFill>
        <p:spPr>
          <a:xfrm>
            <a:off x="0" y="832513"/>
            <a:ext cx="6311394" cy="4012441"/>
          </a:xfrm>
          <a:prstGeom prst="rect">
            <a:avLst/>
          </a:prstGeom>
        </p:spPr>
      </p:pic>
      <p:pic>
        <p:nvPicPr>
          <p:cNvPr id="25" name="Imagen 24"/>
          <p:cNvPicPr>
            <a:picLocks noChangeAspect="1"/>
          </p:cNvPicPr>
          <p:nvPr/>
        </p:nvPicPr>
        <p:blipFill rotWithShape="1">
          <a:blip r:embed="rId3"/>
          <a:srcRect t="45007" r="18749" b="7427"/>
          <a:stretch/>
        </p:blipFill>
        <p:spPr>
          <a:xfrm>
            <a:off x="6641134" y="1583139"/>
            <a:ext cx="5559965" cy="5131560"/>
          </a:xfrm>
          <a:prstGeom prst="rect">
            <a:avLst/>
          </a:prstGeom>
        </p:spPr>
      </p:pic>
      <p:grpSp>
        <p:nvGrpSpPr>
          <p:cNvPr id="30" name="Grupo 29"/>
          <p:cNvGrpSpPr/>
          <p:nvPr/>
        </p:nvGrpSpPr>
        <p:grpSpPr>
          <a:xfrm>
            <a:off x="3751235" y="1762203"/>
            <a:ext cx="2076199" cy="413849"/>
            <a:chOff x="1352086" y="4351944"/>
            <a:chExt cx="2076199" cy="413849"/>
          </a:xfrm>
        </p:grpSpPr>
        <p:sp>
          <p:nvSpPr>
            <p:cNvPr id="31" name="Flecha izquierda 30"/>
            <p:cNvSpPr/>
            <p:nvPr/>
          </p:nvSpPr>
          <p:spPr>
            <a:xfrm flipH="1">
              <a:off x="3190518" y="4396630"/>
              <a:ext cx="237767" cy="171912"/>
            </a:xfrm>
            <a:prstGeom prst="leftArrow">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s-MX" sz="1100">
                <a:solidFill>
                  <a:schemeClr val="accent1">
                    <a:lumMod val="50000"/>
                  </a:schemeClr>
                </a:solidFill>
              </a:endParaRPr>
            </a:p>
          </p:txBody>
        </p:sp>
        <p:sp>
          <p:nvSpPr>
            <p:cNvPr id="32" name="Rectángulo redondeado 31"/>
            <p:cNvSpPr/>
            <p:nvPr/>
          </p:nvSpPr>
          <p:spPr>
            <a:xfrm>
              <a:off x="1352086" y="4351944"/>
              <a:ext cx="1837866" cy="413849"/>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r>
                <a:rPr lang="es-MX" sz="1100" dirty="0" smtClean="0">
                  <a:solidFill>
                    <a:schemeClr val="accent1">
                      <a:lumMod val="50000"/>
                    </a:schemeClr>
                  </a:solidFill>
                </a:rPr>
                <a:t>Botón para ver el detalle de la propuesta</a:t>
              </a:r>
              <a:endParaRPr lang="es-MX" sz="1100" dirty="0">
                <a:solidFill>
                  <a:schemeClr val="accent1">
                    <a:lumMod val="50000"/>
                  </a:schemeClr>
                </a:solidFill>
              </a:endParaRPr>
            </a:p>
          </p:txBody>
        </p:sp>
      </p:grpSp>
    </p:spTree>
    <p:extLst>
      <p:ext uri="{BB962C8B-B14F-4D97-AF65-F5344CB8AC3E}">
        <p14:creationId xmlns:p14="http://schemas.microsoft.com/office/powerpoint/2010/main" val="39075418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0" y="0"/>
            <a:ext cx="12439710" cy="682388"/>
          </a:xfrm>
          <a:prstGeom prst="rect">
            <a:avLst/>
          </a:prstGeom>
        </p:spPr>
      </p:pic>
      <p:pic>
        <p:nvPicPr>
          <p:cNvPr id="4" name="Imagen 3"/>
          <p:cNvPicPr>
            <a:picLocks noChangeAspect="1"/>
          </p:cNvPicPr>
          <p:nvPr/>
        </p:nvPicPr>
        <p:blipFill rotWithShape="1">
          <a:blip r:embed="rId3"/>
          <a:srcRect l="1" r="38750" b="56657"/>
          <a:stretch/>
        </p:blipFill>
        <p:spPr>
          <a:xfrm>
            <a:off x="0" y="682387"/>
            <a:ext cx="5131558" cy="4432629"/>
          </a:xfrm>
          <a:prstGeom prst="rect">
            <a:avLst/>
          </a:prstGeom>
        </p:spPr>
      </p:pic>
      <p:pic>
        <p:nvPicPr>
          <p:cNvPr id="5" name="Imagen 4"/>
          <p:cNvPicPr>
            <a:picLocks noChangeAspect="1"/>
          </p:cNvPicPr>
          <p:nvPr/>
        </p:nvPicPr>
        <p:blipFill rotWithShape="1">
          <a:blip r:embed="rId3"/>
          <a:srcRect t="42104"/>
          <a:stretch/>
        </p:blipFill>
        <p:spPr>
          <a:xfrm>
            <a:off x="5941521" y="2579427"/>
            <a:ext cx="6250480" cy="4435198"/>
          </a:xfrm>
          <a:prstGeom prst="rect">
            <a:avLst/>
          </a:prstGeom>
        </p:spPr>
      </p:pic>
      <p:pic>
        <p:nvPicPr>
          <p:cNvPr id="7" name="Imagen 6"/>
          <p:cNvPicPr>
            <a:picLocks noChangeAspect="1"/>
          </p:cNvPicPr>
          <p:nvPr/>
        </p:nvPicPr>
        <p:blipFill>
          <a:blip r:embed="rId4"/>
          <a:stretch>
            <a:fillRect/>
          </a:stretch>
        </p:blipFill>
        <p:spPr>
          <a:xfrm>
            <a:off x="304931" y="4930038"/>
            <a:ext cx="2601909" cy="1764188"/>
          </a:xfrm>
          <a:prstGeom prst="rect">
            <a:avLst/>
          </a:prstGeom>
        </p:spPr>
      </p:pic>
    </p:spTree>
    <p:extLst>
      <p:ext uri="{BB962C8B-B14F-4D97-AF65-F5344CB8AC3E}">
        <p14:creationId xmlns:p14="http://schemas.microsoft.com/office/powerpoint/2010/main" val="6359196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b="90181"/>
          <a:stretch/>
        </p:blipFill>
        <p:spPr>
          <a:xfrm>
            <a:off x="0" y="0"/>
            <a:ext cx="12192000" cy="736979"/>
          </a:xfrm>
          <a:prstGeom prst="rect">
            <a:avLst/>
          </a:prstGeom>
        </p:spPr>
      </p:pic>
      <p:pic>
        <p:nvPicPr>
          <p:cNvPr id="2" name="Imagen 1"/>
          <p:cNvPicPr>
            <a:picLocks noChangeAspect="1"/>
          </p:cNvPicPr>
          <p:nvPr/>
        </p:nvPicPr>
        <p:blipFill>
          <a:blip r:embed="rId3"/>
          <a:stretch>
            <a:fillRect/>
          </a:stretch>
        </p:blipFill>
        <p:spPr>
          <a:xfrm>
            <a:off x="-60732" y="1136812"/>
            <a:ext cx="12252732" cy="4608896"/>
          </a:xfrm>
          <a:prstGeom prst="rect">
            <a:avLst/>
          </a:prstGeom>
        </p:spPr>
      </p:pic>
    </p:spTree>
    <p:extLst>
      <p:ext uri="{BB962C8B-B14F-4D97-AF65-F5344CB8AC3E}">
        <p14:creationId xmlns:p14="http://schemas.microsoft.com/office/powerpoint/2010/main" val="4281003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21361" y="2744056"/>
            <a:ext cx="11371811" cy="1261884"/>
          </a:xfrm>
          <a:prstGeom prst="rect">
            <a:avLst/>
          </a:prstGeom>
        </p:spPr>
        <p:txBody>
          <a:bodyPr wrap="square">
            <a:spAutoFit/>
          </a:bodyPr>
          <a:lstStyle/>
          <a:p>
            <a:pPr algn="ctr"/>
            <a:r>
              <a:rPr lang="es-MX" sz="4400" dirty="0" smtClean="0">
                <a:solidFill>
                  <a:srgbClr val="0070C0"/>
                </a:solidFill>
              </a:rPr>
              <a:t>FIN DE LA PRESENTACIÓN</a:t>
            </a:r>
          </a:p>
          <a:p>
            <a:pPr marL="450850"/>
            <a:endParaRPr lang="es-MX" sz="3200" b="1" i="1" dirty="0" smtClean="0">
              <a:solidFill>
                <a:schemeClr val="accent5">
                  <a:lumMod val="60000"/>
                  <a:lumOff val="40000"/>
                </a:schemeClr>
              </a:solidFill>
            </a:endParaRPr>
          </a:p>
        </p:txBody>
      </p:sp>
    </p:spTree>
    <p:extLst>
      <p:ext uri="{BB962C8B-B14F-4D97-AF65-F5344CB8AC3E}">
        <p14:creationId xmlns:p14="http://schemas.microsoft.com/office/powerpoint/2010/main" val="3557349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3471</TotalTime>
  <Words>259</Words>
  <Application>Microsoft Office PowerPoint</Application>
  <PresentationFormat>Panorámica</PresentationFormat>
  <Paragraphs>23</Paragraphs>
  <Slides>6</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6</vt:i4>
      </vt:variant>
    </vt:vector>
  </HeadingPairs>
  <TitlesOfParts>
    <vt:vector size="10" baseType="lpstr">
      <vt:lpstr>Arial</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INEGI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SANCHEZ ESPARZA MARIA DEL SOCORRO</dc:creator>
  <cp:lastModifiedBy>TORROJA MATEU NURIA</cp:lastModifiedBy>
  <cp:revision>235</cp:revision>
  <dcterms:created xsi:type="dcterms:W3CDTF">2019-10-16T17:03:35Z</dcterms:created>
  <dcterms:modified xsi:type="dcterms:W3CDTF">2019-11-15T16:24:10Z</dcterms:modified>
</cp:coreProperties>
</file>